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3e4f0cb22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c3e4f0cb22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fe4c5706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1fe4c570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3406e38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c3406e38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3406e38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3406e38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20.jpg"/><Relationship Id="rId5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21.png"/><Relationship Id="rId5" Type="http://schemas.openxmlformats.org/officeDocument/2006/relationships/image" Target="../media/image25.jp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ru" sz="2600"/>
              <a:t>Step Size Selection in Frank-Wolfe Method</a:t>
            </a:r>
            <a:endParaRPr/>
          </a:p>
        </p:txBody>
      </p:sp>
      <p:sp>
        <p:nvSpPr>
          <p:cNvPr id="132" name="Google Shape;132;p25"/>
          <p:cNvSpPr txBox="1"/>
          <p:nvPr/>
        </p:nvSpPr>
        <p:spPr>
          <a:xfrm>
            <a:off x="293500" y="4586650"/>
            <a:ext cx="2811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729450" y="2644550"/>
            <a:ext cx="3432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Paper Review and Replication</a:t>
            </a:r>
            <a:endParaRPr b="0" i="0" sz="15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6528025" y="3668975"/>
            <a:ext cx="2367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Higher School of Economics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64900" y="249950"/>
            <a:ext cx="865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Comparison</a:t>
            </a:r>
            <a:r>
              <a:rPr lang="ru"/>
              <a:t>: </a:t>
            </a:r>
            <a:r>
              <a:rPr lang="ru">
                <a:solidFill>
                  <a:schemeClr val="accent4"/>
                </a:solidFill>
              </a:rPr>
              <a:t>loss-based</a:t>
            </a:r>
            <a:r>
              <a:rPr lang="ru"/>
              <a:t> vs </a:t>
            </a:r>
            <a:r>
              <a:rPr lang="ru">
                <a:solidFill>
                  <a:srgbClr val="6AA84F"/>
                </a:solidFill>
              </a:rPr>
              <a:t>RHO-LOSS </a:t>
            </a:r>
            <a:r>
              <a:rPr lang="ru"/>
              <a:t>vs </a:t>
            </a:r>
            <a:r>
              <a:rPr lang="ru">
                <a:solidFill>
                  <a:schemeClr val="accent1"/>
                </a:solidFill>
              </a:rPr>
              <a:t>upper-bound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223150" y="3909525"/>
            <a:ext cx="45915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2"/>
                </a:solidFill>
              </a:rPr>
              <a:t>Train Loss by 50 epochs of ResNet 50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Upper-bound Minimum: </a:t>
            </a:r>
            <a:r>
              <a:rPr b="1" lang="ru" sz="1100">
                <a:solidFill>
                  <a:schemeClr val="dk2"/>
                </a:solidFill>
              </a:rPr>
              <a:t>0.014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RHO-LOSS </a:t>
            </a:r>
            <a:r>
              <a:rPr lang="ru" sz="1100">
                <a:solidFill>
                  <a:schemeClr val="dk2"/>
                </a:solidFill>
              </a:rPr>
              <a:t>Minimum: </a:t>
            </a:r>
            <a:r>
              <a:rPr b="1" lang="ru" sz="1100">
                <a:solidFill>
                  <a:schemeClr val="dk2"/>
                </a:solidFill>
              </a:rPr>
              <a:t>0.053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Loss-based Minimum: </a:t>
            </a:r>
            <a:r>
              <a:rPr b="1" lang="ru" sz="1100">
                <a:solidFill>
                  <a:schemeClr val="dk2"/>
                </a:solidFill>
              </a:rPr>
              <a:t>0.017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5142300" y="3980475"/>
            <a:ext cx="40017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2"/>
                </a:solidFill>
              </a:rPr>
              <a:t>Test Error by 50 epochs of ResNet 50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Upper-bound Minimum:</a:t>
            </a:r>
            <a:r>
              <a:rPr b="1" lang="ru" sz="1100">
                <a:solidFill>
                  <a:schemeClr val="dk2"/>
                </a:solidFill>
              </a:rPr>
              <a:t> 0.146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RHO-LOSS </a:t>
            </a:r>
            <a:r>
              <a:rPr lang="ru" sz="1100">
                <a:solidFill>
                  <a:schemeClr val="dk2"/>
                </a:solidFill>
              </a:rPr>
              <a:t>Minimum: </a:t>
            </a:r>
            <a:r>
              <a:rPr b="1" lang="ru" sz="1100">
                <a:solidFill>
                  <a:schemeClr val="dk2"/>
                </a:solidFill>
              </a:rPr>
              <a:t>0.160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Loss-based Minimum: </a:t>
            </a:r>
            <a:r>
              <a:rPr b="1" lang="ru" sz="1100">
                <a:solidFill>
                  <a:schemeClr val="dk2"/>
                </a:solidFill>
              </a:rPr>
              <a:t>0.149</a:t>
            </a:r>
            <a:endParaRPr b="1"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3946800" y="4622125"/>
            <a:ext cx="12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CIFAR 10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159625" y="1000125"/>
            <a:ext cx="4207099" cy="28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5">
            <a:alphaModFix/>
          </a:blip>
          <a:srcRect b="1095" l="0" r="0" t="1095"/>
          <a:stretch/>
        </p:blipFill>
        <p:spPr>
          <a:xfrm>
            <a:off x="4814650" y="1000125"/>
            <a:ext cx="4329352" cy="28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ru"/>
              <a:t>Conclusion</a:t>
            </a:r>
            <a:endParaRPr b="1"/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240325" y="1092625"/>
            <a:ext cx="4558200" cy="3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1900">
                <a:solidFill>
                  <a:schemeClr val="dk2"/>
                </a:solidFill>
              </a:rPr>
              <a:t>Method </a:t>
            </a:r>
            <a:r>
              <a:rPr b="1" i="0" lang="ru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1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cap="none" strike="noStrike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chemeClr val="dk2"/>
                </a:solidFill>
              </a:rPr>
              <a:t>For fine-tuning earlier variance reduction leads to faster convergence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chemeClr val="dk2"/>
                </a:solidFill>
              </a:rPr>
              <a:t>Improvement from 3× to 10× compared to training loss with uniform sampling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chemeClr val="dk2"/>
                </a:solidFill>
              </a:rPr>
              <a:t>For image classification our loss-based sampling </a:t>
            </a:r>
            <a:r>
              <a:rPr lang="ru" sz="1800">
                <a:solidFill>
                  <a:schemeClr val="dk2"/>
                </a:solidFill>
              </a:rPr>
              <a:t>outperforms</a:t>
            </a:r>
            <a:r>
              <a:rPr lang="ru" sz="1800">
                <a:solidFill>
                  <a:schemeClr val="dk2"/>
                </a:solidFill>
              </a:rPr>
              <a:t> existing loss based methods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Our method outperform RHO-LOSS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4834000" y="188075"/>
            <a:ext cx="4008300" cy="3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4834000" y="3877200"/>
            <a:ext cx="432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00" y="2331612"/>
            <a:ext cx="4089374" cy="18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513" y="0"/>
            <a:ext cx="4976345" cy="1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4798525" y="1757725"/>
            <a:ext cx="4007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dk2"/>
                </a:solidFill>
              </a:rPr>
              <a:t>Image Classification</a:t>
            </a:r>
            <a:r>
              <a:rPr lang="ru" sz="800">
                <a:solidFill>
                  <a:schemeClr val="dk2"/>
                </a:solidFill>
              </a:rPr>
              <a:t>: </a:t>
            </a:r>
            <a:r>
              <a:rPr lang="ru" sz="1000">
                <a:solidFill>
                  <a:schemeClr val="dk2"/>
                </a:solidFill>
              </a:rPr>
              <a:t>ResNet-50 on the CIFAR-10 </a:t>
            </a:r>
            <a:r>
              <a:rPr lang="ru" sz="1000">
                <a:solidFill>
                  <a:schemeClr val="dk2"/>
                </a:solidFill>
              </a:rPr>
              <a:t>dataset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1109375" y="4308625"/>
            <a:ext cx="7059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Our GitHub</a:t>
            </a:r>
            <a:r>
              <a:rPr lang="ru" sz="1800">
                <a:solidFill>
                  <a:schemeClr val="dk2"/>
                </a:solidFill>
              </a:rPr>
              <a:t>: </a:t>
            </a:r>
            <a:r>
              <a:rPr lang="ru" sz="1800">
                <a:solidFill>
                  <a:schemeClr val="dk2"/>
                </a:solidFill>
              </a:rPr>
              <a:t>github.com/MarioAuditore/frank_wolfe_step_selection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     Our Team</a:t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11872" l="0" r="0" t="11872"/>
          <a:stretch/>
        </p:blipFill>
        <p:spPr>
          <a:xfrm>
            <a:off x="4864963" y="2223726"/>
            <a:ext cx="1549800" cy="1527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49803"/>
              </a:srgbClr>
            </a:outerShdw>
          </a:effectLst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675" y="2224175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49803"/>
              </a:srgbClr>
            </a:outerShdw>
          </a:effectLst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5">
            <a:alphaModFix/>
          </a:blip>
          <a:srcRect b="729" l="0" r="0" t="738"/>
          <a:stretch/>
        </p:blipFill>
        <p:spPr>
          <a:xfrm>
            <a:off x="478375" y="2224175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49803"/>
              </a:srgbClr>
            </a:outerShdw>
          </a:effectLst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6">
            <a:alphaModFix/>
          </a:blip>
          <a:srcRect b="729" l="0" r="0" t="738"/>
          <a:stretch/>
        </p:blipFill>
        <p:spPr>
          <a:xfrm>
            <a:off x="7058275" y="2224175"/>
            <a:ext cx="1549800" cy="152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180000" dist="19050">
              <a:srgbClr val="000000">
                <a:alpha val="49803"/>
              </a:srgbClr>
            </a:outerShdw>
          </a:effectLst>
        </p:spPr>
      </p:pic>
      <p:sp>
        <p:nvSpPr>
          <p:cNvPr id="249" name="Google Shape;249;p36"/>
          <p:cNvSpPr txBox="1"/>
          <p:nvPr/>
        </p:nvSpPr>
        <p:spPr>
          <a:xfrm>
            <a:off x="4794475" y="3751650"/>
            <a:ext cx="1690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Boris Miheev</a:t>
            </a:r>
            <a:br>
              <a:rPr b="0" i="0" lang="ru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Project Description,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Literature review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Experiments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2692375" y="3777150"/>
            <a:ext cx="15084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Petr Sychev</a:t>
            </a:r>
            <a:br>
              <a:rPr b="0" i="0" lang="ru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Theory Research, Armijo method, Preso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68575" y="3751625"/>
            <a:ext cx="23694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Ignat Romanov</a:t>
            </a:r>
            <a:br>
              <a:rPr b="0" i="0" lang="ru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Core algorithm development, Datasets preparation, Experiments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611725" y="3751175"/>
            <a:ext cx="24429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Elfat Sabitov</a:t>
            </a:r>
            <a:br>
              <a:rPr b="0" i="0" lang="ru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Core algorithm development</a:t>
            </a:r>
            <a:r>
              <a:rPr b="0" i="0" lang="ru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Experiments, GitHub repository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740150" y="0"/>
            <a:ext cx="56637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975"/>
              <a:buNone/>
            </a:pPr>
            <a:r>
              <a:rPr b="1" lang="ru" sz="2153"/>
              <a:t>Motivation and Problem</a:t>
            </a:r>
            <a:r>
              <a:rPr b="1" lang="ru" sz="1820"/>
              <a:t>:</a:t>
            </a:r>
            <a:r>
              <a:rPr lang="ru" sz="1820"/>
              <a:t> Compare different step size selection methods for FW method</a:t>
            </a:r>
            <a:endParaRPr sz="1820"/>
          </a:p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1086850" y="1017625"/>
            <a:ext cx="71235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This project aims to explore, evaluate and conduct numerical comparison of the efficiency of step selection strategies in the Frank-Wolfe method on different problems with different dimensions and condition numbers. It can solve problems of the form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We consider four strategies for step size selection and compare corresponding Frank-Wolfe method performance on both real and synthetic data with different properties and constraints on the solution.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As other gradient-based methods, the FW algorithm depends on a step size parameter gamma. The following step size selection approaches were considered:</a:t>
            </a:r>
            <a:endParaRPr sz="1500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625" y="1779100"/>
            <a:ext cx="930625" cy="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Proposed methods for compare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976200"/>
            <a:ext cx="82863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162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5"/>
              <a:buChar char="●"/>
            </a:pPr>
            <a:r>
              <a:rPr lang="ru" sz="1465">
                <a:solidFill>
                  <a:schemeClr val="dk1"/>
                </a:solidFill>
              </a:rPr>
              <a:t>Predefined Decreased (Trivial)</a:t>
            </a:r>
            <a:br>
              <a:rPr lang="ru" sz="1465">
                <a:solidFill>
                  <a:schemeClr val="dk1"/>
                </a:solidFill>
              </a:rPr>
            </a:br>
            <a:br>
              <a:rPr lang="ru" sz="1465">
                <a:solidFill>
                  <a:schemeClr val="dk1"/>
                </a:solidFill>
              </a:rPr>
            </a:br>
            <a:br>
              <a:rPr lang="ru" sz="1465">
                <a:solidFill>
                  <a:schemeClr val="dk1"/>
                </a:solidFill>
              </a:rPr>
            </a:br>
            <a:endParaRPr sz="1465">
              <a:solidFill>
                <a:schemeClr val="dk1"/>
              </a:solidFill>
            </a:endParaRPr>
          </a:p>
          <a:p>
            <a:pPr indent="-321627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5"/>
              <a:buChar char="●"/>
            </a:pPr>
            <a:r>
              <a:rPr lang="ru" sz="1465">
                <a:solidFill>
                  <a:schemeClr val="dk1"/>
                </a:solidFill>
              </a:rPr>
              <a:t>Demyanov-Rubinov</a:t>
            </a:r>
            <a:br>
              <a:rPr lang="ru" sz="1465">
                <a:solidFill>
                  <a:schemeClr val="dk1"/>
                </a:solidFill>
              </a:rPr>
            </a:br>
            <a:br>
              <a:rPr lang="ru" sz="1465">
                <a:solidFill>
                  <a:schemeClr val="dk1"/>
                </a:solidFill>
              </a:rPr>
            </a:br>
            <a:br>
              <a:rPr lang="ru" sz="1465">
                <a:solidFill>
                  <a:schemeClr val="dk1"/>
                </a:solidFill>
              </a:rPr>
            </a:br>
            <a:endParaRPr sz="1465">
              <a:solidFill>
                <a:schemeClr val="dk1"/>
              </a:solidFill>
            </a:endParaRPr>
          </a:p>
          <a:p>
            <a:pPr indent="-321627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5"/>
              <a:buChar char="●"/>
            </a:pPr>
            <a:r>
              <a:rPr lang="ru" sz="1465">
                <a:solidFill>
                  <a:schemeClr val="dk1"/>
                </a:solidFill>
              </a:rPr>
              <a:t>Exact Line-search</a:t>
            </a:r>
            <a:br>
              <a:rPr lang="ru" sz="1465">
                <a:solidFill>
                  <a:schemeClr val="dk1"/>
                </a:solidFill>
              </a:rPr>
            </a:br>
            <a:br>
              <a:rPr lang="ru" sz="1465">
                <a:solidFill>
                  <a:schemeClr val="dk1"/>
                </a:solidFill>
              </a:rPr>
            </a:br>
            <a:br>
              <a:rPr lang="ru" sz="1465">
                <a:solidFill>
                  <a:schemeClr val="dk1"/>
                </a:solidFill>
              </a:rPr>
            </a:br>
            <a:endParaRPr sz="1465">
              <a:solidFill>
                <a:schemeClr val="dk1"/>
              </a:solidFill>
            </a:endParaRPr>
          </a:p>
          <a:p>
            <a:pPr indent="-321627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65"/>
              <a:buChar char="●"/>
            </a:pPr>
            <a:r>
              <a:rPr lang="ru" sz="1465">
                <a:solidFill>
                  <a:schemeClr val="dk1"/>
                </a:solidFill>
              </a:rPr>
              <a:t>Armijo method</a:t>
            </a:r>
            <a:br>
              <a:rPr lang="ru" sz="1465">
                <a:solidFill>
                  <a:schemeClr val="dk1"/>
                </a:solidFill>
              </a:rPr>
            </a:br>
            <a:endParaRPr sz="1465">
              <a:solidFill>
                <a:schemeClr val="dk1"/>
              </a:solidFill>
            </a:endParaRPr>
          </a:p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100" y="1296113"/>
            <a:ext cx="13304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200" y="3407125"/>
            <a:ext cx="218822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900" y="2416594"/>
            <a:ext cx="2188225" cy="53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3238" y="4439650"/>
            <a:ext cx="275214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625950" y="72550"/>
            <a:ext cx="789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689"/>
              <a:buNone/>
            </a:pPr>
            <a:r>
              <a:rPr lang="ru" sz="2320"/>
              <a:t>Frank-Wolfe</a:t>
            </a:r>
            <a:r>
              <a:rPr lang="ru" sz="2320"/>
              <a:t> Algorithm </a:t>
            </a:r>
            <a:endParaRPr sz="2320"/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625" y="986750"/>
            <a:ext cx="3695750" cy="3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75" y="893025"/>
            <a:ext cx="4293150" cy="3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2213" y="4252275"/>
            <a:ext cx="2970574" cy="6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16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2220"/>
              <a:t>Experiments</a:t>
            </a:r>
            <a:r>
              <a:rPr lang="ru" sz="2220"/>
              <a:t>: </a:t>
            </a:r>
            <a:r>
              <a:rPr lang="ru" sz="2220">
                <a:solidFill>
                  <a:srgbClr val="FF0000"/>
                </a:solidFill>
              </a:rPr>
              <a:t>Datasets</a:t>
            </a:r>
            <a:endParaRPr sz="2220"/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263050" y="851475"/>
            <a:ext cx="85692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UCI Mushrooms </a:t>
            </a:r>
            <a:r>
              <a:rPr lang="ru" sz="1000">
                <a:solidFill>
                  <a:schemeClr val="dk1"/>
                </a:solidFill>
              </a:rPr>
              <a:t>(binary classification dataset, contains descriptions of mushrooms (poisonous/edible), 8124 objects, 22 features)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UCI Gisette </a:t>
            </a:r>
            <a:r>
              <a:rPr lang="ru" sz="1000">
                <a:solidFill>
                  <a:schemeClr val="dk1"/>
                </a:solidFill>
              </a:rPr>
              <a:t>(binary classification dataset, contains engineered features of handwritten digits, 13500 objects, 5000 features)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UCI Covertype </a:t>
            </a:r>
            <a:r>
              <a:rPr lang="ru" sz="1000">
                <a:solidFill>
                  <a:schemeClr val="dk1"/>
                </a:solidFill>
              </a:rPr>
              <a:t>(binary classification dataset, contains cartographic variables, 581012 objects, 54 features)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Synthetic normal </a:t>
            </a:r>
            <a:r>
              <a:rPr lang="ru" sz="1000">
                <a:solidFill>
                  <a:schemeClr val="dk1"/>
                </a:solidFill>
              </a:rPr>
              <a:t>(binary classification dataset, generated from scipy package, 5000 objects, 50 features)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Synthetic ill-conditioned </a:t>
            </a:r>
            <a:r>
              <a:rPr lang="ru" sz="1000">
                <a:solidFill>
                  <a:schemeClr val="dk1"/>
                </a:solidFill>
              </a:rPr>
              <a:t>(binary classification dataset, generated from scipy package, 5000 objects, 1024 features)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Synthetic high-dimensional </a:t>
            </a:r>
            <a:r>
              <a:rPr lang="ru" sz="1000">
                <a:solidFill>
                  <a:schemeClr val="dk1"/>
                </a:solidFill>
              </a:rPr>
              <a:t>(binary classification dataset, ill-conditioned, 5000 objects, 50 features)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ru" sz="1600">
                <a:solidFill>
                  <a:schemeClr val="dk1"/>
                </a:solidFill>
              </a:rPr>
              <a:t>Rosenbrock function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075" y="3655125"/>
            <a:ext cx="2085275" cy="5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16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2220"/>
              <a:t>Experiments: </a:t>
            </a:r>
            <a:r>
              <a:rPr lang="ru" sz="2220">
                <a:solidFill>
                  <a:srgbClr val="93C47D"/>
                </a:solidFill>
              </a:rPr>
              <a:t>Setup</a:t>
            </a:r>
            <a:r>
              <a:rPr lang="ru" sz="2220">
                <a:solidFill>
                  <a:srgbClr val="FF0000"/>
                </a:solidFill>
              </a:rPr>
              <a:t> </a:t>
            </a:r>
            <a:r>
              <a:rPr lang="ru" sz="2220">
                <a:solidFill>
                  <a:srgbClr val="212121"/>
                </a:solidFill>
              </a:rPr>
              <a:t>and</a:t>
            </a:r>
            <a:r>
              <a:rPr lang="ru" sz="2220">
                <a:solidFill>
                  <a:srgbClr val="FF0000"/>
                </a:solidFill>
              </a:rPr>
              <a:t> </a:t>
            </a:r>
            <a:r>
              <a:rPr lang="ru" sz="2220">
                <a:solidFill>
                  <a:srgbClr val="4A86E8"/>
                </a:solidFill>
              </a:rPr>
              <a:t>constraints</a:t>
            </a:r>
            <a:endParaRPr sz="2220">
              <a:solidFill>
                <a:srgbClr val="4A86E8"/>
              </a:solidFill>
            </a:endParaRPr>
          </a:p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581675" y="1682200"/>
            <a:ext cx="2568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rgbClr val="6D9EEB"/>
                </a:solidFill>
              </a:rPr>
              <a:t>For constraint sets on the desired solution we considered l1 and l2 balls centered at 0, of radiuses R = 10, 100, 500</a:t>
            </a:r>
            <a:endParaRPr sz="1300">
              <a:solidFill>
                <a:srgbClr val="6D9EEB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625" y="1709900"/>
            <a:ext cx="4436821" cy="32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581675" y="1052225"/>
            <a:ext cx="256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20">
                <a:solidFill>
                  <a:srgbClr val="4A86E8"/>
                </a:solidFill>
              </a:rPr>
              <a:t>C</a:t>
            </a:r>
            <a:r>
              <a:rPr lang="ru" sz="2220">
                <a:solidFill>
                  <a:srgbClr val="4A86E8"/>
                </a:solidFill>
              </a:rPr>
              <a:t>onstraints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4222800" y="1052225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 sz="2220">
                <a:solidFill>
                  <a:srgbClr val="93C47D"/>
                </a:solidFill>
              </a:rPr>
              <a:t>Setup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223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2511"/>
              <a:t>Mushrooms + synthetic results</a:t>
            </a:r>
            <a:endParaRPr sz="2911"/>
          </a:p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8425"/>
            <a:ext cx="2148100" cy="194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500" y="874100"/>
            <a:ext cx="2602901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475" y="669763"/>
            <a:ext cx="4790549" cy="237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650" y="2969800"/>
            <a:ext cx="4287786" cy="21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5100" y="2893650"/>
            <a:ext cx="4147228" cy="217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64900" y="249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Gisette + Covtype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25" y="4817345"/>
            <a:ext cx="895802" cy="3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223000" y="3980475"/>
            <a:ext cx="459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2"/>
                </a:solidFill>
              </a:rPr>
              <a:t>Train Loss</a:t>
            </a:r>
            <a:r>
              <a:rPr b="1" lang="ru" sz="1200">
                <a:solidFill>
                  <a:schemeClr val="dk2"/>
                </a:solidFill>
              </a:rPr>
              <a:t> by 20-40 epochs of ImageNet + ResNet 50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Upper-bound Minimum: </a:t>
            </a:r>
            <a:r>
              <a:rPr b="1" lang="ru" sz="1100">
                <a:solidFill>
                  <a:schemeClr val="dk2"/>
                </a:solidFill>
              </a:rPr>
              <a:t>0.012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Uniformly Minimum: </a:t>
            </a:r>
            <a:r>
              <a:rPr b="1" lang="ru" sz="1100">
                <a:solidFill>
                  <a:schemeClr val="dk2"/>
                </a:solidFill>
              </a:rPr>
              <a:t>0.114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Loss-based Minimum: </a:t>
            </a:r>
            <a:r>
              <a:rPr b="1" lang="ru" sz="1100">
                <a:solidFill>
                  <a:schemeClr val="dk2"/>
                </a:solidFill>
              </a:rPr>
              <a:t>0.020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5019425" y="3980475"/>
            <a:ext cx="40017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2"/>
                </a:solidFill>
              </a:rPr>
              <a:t>Test Error </a:t>
            </a:r>
            <a:r>
              <a:rPr b="1" lang="ru" sz="1200">
                <a:solidFill>
                  <a:schemeClr val="dk2"/>
                </a:solidFill>
              </a:rPr>
              <a:t>by 20-40 epochs of ImageNet + ResNet 50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Upper-bound Minimum:</a:t>
            </a:r>
            <a:r>
              <a:rPr b="1" lang="ru" sz="1100">
                <a:solidFill>
                  <a:schemeClr val="dk2"/>
                </a:solidFill>
              </a:rPr>
              <a:t> 0.274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Uniformly Minimum: </a:t>
            </a:r>
            <a:r>
              <a:rPr b="1" lang="ru" sz="1100">
                <a:solidFill>
                  <a:schemeClr val="dk2"/>
                </a:solidFill>
              </a:rPr>
              <a:t>0.302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2"/>
                </a:solidFill>
              </a:rPr>
              <a:t>Loss-based Minimum: </a:t>
            </a:r>
            <a:r>
              <a:rPr b="1" lang="ru" sz="1100">
                <a:solidFill>
                  <a:schemeClr val="dk2"/>
                </a:solidFill>
              </a:rPr>
              <a:t>0.269  </a:t>
            </a:r>
            <a:endParaRPr b="1"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946800" y="4622125"/>
            <a:ext cx="125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MIT 67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25" y="1000125"/>
            <a:ext cx="4207099" cy="28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650" y="1000125"/>
            <a:ext cx="4329351" cy="28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Rosenbrock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50" y="1100800"/>
            <a:ext cx="3329676" cy="24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175" y="895675"/>
            <a:ext cx="3992125" cy="34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263025" y="3539775"/>
            <a:ext cx="31983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</a:rPr>
              <a:t>Figure 24. Landscape of convergence for Rosenbrock function for different Frank-Wolfe method step size values, constraint on the l</a:t>
            </a:r>
            <a:r>
              <a:rPr lang="ru" sz="600">
                <a:solidFill>
                  <a:schemeClr val="dk1"/>
                </a:solidFill>
              </a:rPr>
              <a:t>2 </a:t>
            </a:r>
            <a:r>
              <a:rPr lang="ru" sz="900">
                <a:solidFill>
                  <a:schemeClr val="dk1"/>
                </a:solidFill>
              </a:rPr>
              <a:t>ball of radius R = 100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